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64" r:id="rId3"/>
    <p:sldId id="258" r:id="rId4"/>
    <p:sldId id="259" r:id="rId5"/>
    <p:sldId id="257" r:id="rId6"/>
    <p:sldId id="260" r:id="rId7"/>
    <p:sldId id="261" r:id="rId8"/>
    <p:sldId id="262" r:id="rId9"/>
    <p:sldId id="263"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3" d="100"/>
          <a:sy n="103" d="100"/>
        </p:scale>
        <p:origin x="-204"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5BC76424-A017-49F3-9087-13BBADEA4D81}" type="datetimeFigureOut">
              <a:rPr lang="en-US" smtClean="0"/>
              <a:t>8/20/2015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83A1FF-6651-41FC-B772-B36A2A8B5F88}" type="slidenum">
              <a:rPr lang="en-US" smtClean="0"/>
              <a:t>‹#›</a:t>
            </a:fld>
            <a:endParaRPr lang="en-US"/>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76424-A017-49F3-9087-13BBADEA4D81}" type="datetimeFigureOut">
              <a:rPr lang="en-US" smtClean="0"/>
              <a:t>8/20/2015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83A1FF-6651-41FC-B772-B36A2A8B5F88}"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en-US" smtClean="0"/>
              <a:t>Click to edit Master title style</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BC76424-A017-49F3-9087-13BBADEA4D81}" type="datetimeFigureOut">
              <a:rPr lang="en-US" smtClean="0"/>
              <a:t>8/20/2015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83A1FF-6651-41FC-B772-B36A2A8B5F88}"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5BC76424-A017-49F3-9087-13BBADEA4D81}" type="datetimeFigureOut">
              <a:rPr lang="en-US" smtClean="0"/>
              <a:t>8/20/2015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83A1FF-6651-41FC-B772-B36A2A8B5F88}" type="slidenum">
              <a:rPr lang="en-US" smtClean="0"/>
              <a:t>‹#›</a:t>
            </a:fld>
            <a:endParaRPr lang="en-US"/>
          </a:p>
        </p:txBody>
      </p:sp>
      <p:sp>
        <p:nvSpPr>
          <p:cNvPr id="8" name="Title 7"/>
          <p:cNvSpPr>
            <a:spLocks noGrp="1"/>
          </p:cNvSpPr>
          <p:nvPr>
            <p:ph type="title"/>
          </p:nvPr>
        </p:nvSpPr>
        <p:spPr/>
        <p:txBody>
          <a:bodyPr/>
          <a:lstStyle/>
          <a:p>
            <a:r>
              <a:rPr lang="en-US" smtClean="0"/>
              <a:t>Click to edit Master title style</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BC76424-A017-49F3-9087-13BBADEA4D81}" type="datetimeFigureOut">
              <a:rPr lang="en-US" smtClean="0"/>
              <a:t>8/20/2015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83A1FF-6651-41FC-B772-B36A2A8B5F88}"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5BC76424-A017-49F3-9087-13BBADEA4D81}" type="datetimeFigureOut">
              <a:rPr lang="en-US" smtClean="0"/>
              <a:t>8/20/2015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83A1FF-6651-41FC-B772-B36A2A8B5F88}" type="slidenum">
              <a:rPr lang="en-US" smtClean="0"/>
              <a:t>‹#›</a:t>
            </a:fld>
            <a:endParaRPr lang="en-US"/>
          </a:p>
        </p:txBody>
      </p:sp>
      <p:sp>
        <p:nvSpPr>
          <p:cNvPr id="8" name="Title 7"/>
          <p:cNvSpPr>
            <a:spLocks noGrp="1"/>
          </p:cNvSpPr>
          <p:nvPr>
            <p:ph type="title"/>
          </p:nvPr>
        </p:nvSpPr>
        <p:spPr/>
        <p:txBody>
          <a:bodyPr/>
          <a:lstStyle/>
          <a:p>
            <a:r>
              <a:rPr lang="en-US" smtClean="0"/>
              <a:t>Click to edit Master title style</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en-US" smtClean="0"/>
              <a:t>Click to edit Master text styles</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5BC76424-A017-49F3-9087-13BBADEA4D81}" type="datetimeFigureOut">
              <a:rPr lang="en-US" smtClean="0"/>
              <a:t>8/20/2015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183A1FF-6651-41FC-B772-B36A2A8B5F88}" type="slidenum">
              <a:rPr lang="en-US" smtClean="0"/>
              <a:t>‹#›</a:t>
            </a:fld>
            <a:endParaRPr lang="en-US"/>
          </a:p>
        </p:txBody>
      </p:sp>
      <p:sp>
        <p:nvSpPr>
          <p:cNvPr id="10" name="Title 9"/>
          <p:cNvSpPr>
            <a:spLocks noGrp="1"/>
          </p:cNvSpPr>
          <p:nvPr>
            <p:ph type="title"/>
          </p:nvPr>
        </p:nvSpPr>
        <p:spPr/>
        <p:txBody>
          <a:body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5BC76424-A017-49F3-9087-13BBADEA4D81}" type="datetimeFigureOut">
              <a:rPr lang="en-US" smtClean="0"/>
              <a:t>8/20/2015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183A1FF-6651-41FC-B772-B36A2A8B5F88}"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BC76424-A017-49F3-9087-13BBADEA4D81}" type="datetimeFigureOut">
              <a:rPr lang="en-US" smtClean="0"/>
              <a:t>8/20/2015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183A1FF-6651-41FC-B772-B36A2A8B5F88}"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en-US" smtClean="0"/>
              <a:t>Click to edit Master title style</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76424-A017-49F3-9087-13BBADEA4D81}" type="datetimeFigureOut">
              <a:rPr lang="en-US" smtClean="0"/>
              <a:t>8/20/2015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83A1FF-6651-41FC-B772-B36A2A8B5F88}"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76424-A017-49F3-9087-13BBADEA4D81}" type="datetimeFigureOut">
              <a:rPr lang="en-US" smtClean="0"/>
              <a:t>8/20/2015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83A1FF-6651-41FC-B772-B36A2A8B5F88}" type="slidenum">
              <a:rPr lang="en-US" smtClean="0"/>
              <a:t>‹#›</a:t>
            </a:fld>
            <a:endParaRPr lang="en-US"/>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en-US" smtClean="0"/>
              <a:t>Click to edit Master title style</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5BC76424-A017-49F3-9087-13BBADEA4D81}" type="datetimeFigureOut">
              <a:rPr lang="en-US" smtClean="0"/>
              <a:t>8/20/2015</a:t>
            </a:fld>
            <a:endParaRPr lang="en-US"/>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en-US"/>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5183A1FF-6651-41FC-B772-B36A2A8B5F88}"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iming>
    <p:tnLst>
      <p:par>
        <p:cTn id="1" dur="indefinite" restart="never" nodeType="tmRoot"/>
      </p:par>
    </p:tnLst>
  </p:timing>
  <p:txStyles>
    <p:title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mscadwell.wikispaces.com/"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pPr algn="ctr"/>
            <a:r>
              <a:rPr lang="en-US" dirty="0" smtClean="0"/>
              <a:t>Room 712 Ms. Clark-Cadwell and</a:t>
            </a:r>
          </a:p>
          <a:p>
            <a:pPr algn="ctr"/>
            <a:r>
              <a:rPr lang="en-US" dirty="0" smtClean="0"/>
              <a:t> Ms. </a:t>
            </a:r>
            <a:r>
              <a:rPr lang="en-US" dirty="0" err="1" smtClean="0"/>
              <a:t>Cancino</a:t>
            </a:r>
            <a:r>
              <a:rPr lang="en-US" dirty="0" smtClean="0"/>
              <a:t> </a:t>
            </a:r>
            <a:endParaRPr lang="en-US" dirty="0"/>
          </a:p>
        </p:txBody>
      </p:sp>
      <p:sp>
        <p:nvSpPr>
          <p:cNvPr id="2" name="Title 1"/>
          <p:cNvSpPr>
            <a:spLocks noGrp="1"/>
          </p:cNvSpPr>
          <p:nvPr>
            <p:ph type="ctrTitle"/>
          </p:nvPr>
        </p:nvSpPr>
        <p:spPr/>
        <p:txBody>
          <a:bodyPr/>
          <a:lstStyle/>
          <a:p>
            <a:r>
              <a:rPr lang="en-US" dirty="0" smtClean="0"/>
              <a:t>English 11 	</a:t>
            </a:r>
            <a:endParaRPr lang="en-US" dirty="0"/>
          </a:p>
        </p:txBody>
      </p:sp>
    </p:spTree>
    <p:extLst>
      <p:ext uri="{BB962C8B-B14F-4D97-AF65-F5344CB8AC3E}">
        <p14:creationId xmlns:p14="http://schemas.microsoft.com/office/powerpoint/2010/main" val="351585218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Class Website</a:t>
            </a:r>
            <a:endParaRPr lang="en-US" dirty="0"/>
          </a:p>
        </p:txBody>
      </p:sp>
      <p:sp>
        <p:nvSpPr>
          <p:cNvPr id="3" name="Content Placeholder 2"/>
          <p:cNvSpPr>
            <a:spLocks noGrp="1"/>
          </p:cNvSpPr>
          <p:nvPr>
            <p:ph sz="quarter" idx="13"/>
          </p:nvPr>
        </p:nvSpPr>
        <p:spPr/>
        <p:txBody>
          <a:bodyPr>
            <a:normAutofit fontScale="92500" lnSpcReduction="20000"/>
          </a:bodyPr>
          <a:lstStyle/>
          <a:p>
            <a:r>
              <a:rPr lang="en-US" sz="3200" dirty="0" smtClean="0">
                <a:hlinkClick r:id="rId2"/>
              </a:rPr>
              <a:t>www.mscadwell.wikispaces.com</a:t>
            </a:r>
            <a:endParaRPr lang="en-US" sz="3200" dirty="0" smtClean="0"/>
          </a:p>
          <a:p>
            <a:pPr lvl="1"/>
            <a:r>
              <a:rPr lang="en-US" sz="3000" dirty="0" smtClean="0"/>
              <a:t>You will find links to Jupiter Grades</a:t>
            </a:r>
          </a:p>
          <a:p>
            <a:pPr lvl="1"/>
            <a:r>
              <a:rPr lang="en-US" sz="3000" dirty="0" smtClean="0"/>
              <a:t>Ms. Cadwell and Ms. </a:t>
            </a:r>
            <a:r>
              <a:rPr lang="en-US" sz="3000" dirty="0" err="1" smtClean="0"/>
              <a:t>Cancino’s</a:t>
            </a:r>
            <a:r>
              <a:rPr lang="en-US" sz="3000" dirty="0" smtClean="0"/>
              <a:t> email addresses</a:t>
            </a:r>
          </a:p>
          <a:p>
            <a:pPr lvl="1"/>
            <a:r>
              <a:rPr lang="en-US" sz="3000" dirty="0" smtClean="0"/>
              <a:t>All daily lessons and homework including Power Points and some handouts. </a:t>
            </a:r>
          </a:p>
          <a:p>
            <a:pPr lvl="1"/>
            <a:endParaRPr lang="en-US" sz="3000" dirty="0"/>
          </a:p>
        </p:txBody>
      </p:sp>
    </p:spTree>
    <p:extLst>
      <p:ext uri="{BB962C8B-B14F-4D97-AF65-F5344CB8AC3E}">
        <p14:creationId xmlns:p14="http://schemas.microsoft.com/office/powerpoint/2010/main" val="5614898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Purpose of English 11</a:t>
            </a:r>
            <a:endParaRPr lang="en-US" dirty="0"/>
          </a:p>
        </p:txBody>
      </p:sp>
      <p:sp>
        <p:nvSpPr>
          <p:cNvPr id="3" name="Content Placeholder 2"/>
          <p:cNvSpPr>
            <a:spLocks noGrp="1"/>
          </p:cNvSpPr>
          <p:nvPr>
            <p:ph sz="quarter" idx="13"/>
          </p:nvPr>
        </p:nvSpPr>
        <p:spPr/>
        <p:txBody>
          <a:bodyPr>
            <a:noAutofit/>
          </a:bodyPr>
          <a:lstStyle/>
          <a:p>
            <a:r>
              <a:rPr lang="en-US" sz="2800" dirty="0">
                <a:latin typeface="Century Gothic"/>
                <a:ea typeface="Times New Roman"/>
                <a:cs typeface="Times New Roman"/>
              </a:rPr>
              <a:t>The purpose of English 11 is to prepare students to read complex American texts with deep understanding of the historical, philosophical, political, and cultural assumptions that have influenced American authors. </a:t>
            </a:r>
            <a:endParaRPr lang="en-US" sz="2400" dirty="0"/>
          </a:p>
        </p:txBody>
      </p:sp>
    </p:spTree>
    <p:extLst>
      <p:ext uri="{BB962C8B-B14F-4D97-AF65-F5344CB8AC3E}">
        <p14:creationId xmlns:p14="http://schemas.microsoft.com/office/powerpoint/2010/main" val="199741030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Purpose of English 11</a:t>
            </a:r>
            <a:endParaRPr lang="en-US" dirty="0"/>
          </a:p>
        </p:txBody>
      </p:sp>
      <p:sp>
        <p:nvSpPr>
          <p:cNvPr id="3" name="Content Placeholder 2"/>
          <p:cNvSpPr>
            <a:spLocks noGrp="1"/>
          </p:cNvSpPr>
          <p:nvPr>
            <p:ph sz="quarter" idx="13"/>
          </p:nvPr>
        </p:nvSpPr>
        <p:spPr/>
        <p:txBody>
          <a:bodyPr>
            <a:noAutofit/>
          </a:bodyPr>
          <a:lstStyle/>
          <a:p>
            <a:pPr marL="0" marR="0">
              <a:lnSpc>
                <a:spcPct val="130000"/>
              </a:lnSpc>
              <a:spcBef>
                <a:spcPts val="0"/>
              </a:spcBef>
              <a:spcAft>
                <a:spcPts val="0"/>
              </a:spcAft>
            </a:pPr>
            <a:r>
              <a:rPr lang="en-US" sz="1600" b="1" dirty="0" smtClean="0">
                <a:latin typeface="Century Gothic"/>
                <a:ea typeface="Times New Roman"/>
                <a:cs typeface="Times New Roman"/>
              </a:rPr>
              <a:t>Reading</a:t>
            </a:r>
            <a:r>
              <a:rPr lang="en-US" sz="1600" dirty="0" smtClean="0">
                <a:latin typeface="Century Gothic"/>
                <a:ea typeface="Times New Roman"/>
                <a:cs typeface="Times New Roman"/>
              </a:rPr>
              <a:t>: Focus on literary analysis  and rhetorical structures. </a:t>
            </a:r>
          </a:p>
          <a:p>
            <a:pPr marL="0" marR="0">
              <a:lnSpc>
                <a:spcPct val="130000"/>
              </a:lnSpc>
              <a:spcBef>
                <a:spcPts val="0"/>
              </a:spcBef>
              <a:spcAft>
                <a:spcPts val="0"/>
              </a:spcAft>
            </a:pPr>
            <a:r>
              <a:rPr lang="en-US" sz="1600" b="1" dirty="0" smtClean="0">
                <a:latin typeface="Century Gothic"/>
                <a:ea typeface="Times New Roman"/>
                <a:cs typeface="Times New Roman"/>
              </a:rPr>
              <a:t>Writing</a:t>
            </a:r>
            <a:r>
              <a:rPr lang="en-US" sz="1600" dirty="0" smtClean="0">
                <a:latin typeface="Century Gothic"/>
                <a:ea typeface="Times New Roman"/>
                <a:cs typeface="Times New Roman"/>
              </a:rPr>
              <a:t>: Focus on analysis of text and structure. </a:t>
            </a:r>
          </a:p>
          <a:p>
            <a:pPr marL="0" marR="0">
              <a:lnSpc>
                <a:spcPct val="130000"/>
              </a:lnSpc>
              <a:spcBef>
                <a:spcPts val="0"/>
              </a:spcBef>
              <a:spcAft>
                <a:spcPts val="0"/>
              </a:spcAft>
            </a:pPr>
            <a:r>
              <a:rPr lang="en-US" sz="1600" dirty="0" smtClean="0">
                <a:latin typeface="Century Gothic"/>
                <a:ea typeface="Times New Roman"/>
                <a:cs typeface="Times New Roman"/>
              </a:rPr>
              <a:t>Students will also </a:t>
            </a:r>
            <a:r>
              <a:rPr lang="en-US" sz="1600" dirty="0">
                <a:latin typeface="Century Gothic"/>
                <a:ea typeface="Times New Roman"/>
                <a:cs typeface="Times New Roman"/>
              </a:rPr>
              <a:t>be challenged to extend their vocabulary, use appropriate and varied sentence structure, use parenthetical citation and employ the Modern Language Association (MLA) conventions for citing evidence.</a:t>
            </a:r>
            <a:endParaRPr lang="en-US" sz="900" dirty="0">
              <a:latin typeface="Century Gothic"/>
              <a:ea typeface="Times New Roman"/>
              <a:cs typeface="Times New Roman"/>
            </a:endParaRPr>
          </a:p>
          <a:p>
            <a:endParaRPr lang="en-US" sz="1200" dirty="0"/>
          </a:p>
        </p:txBody>
      </p:sp>
    </p:spTree>
    <p:extLst>
      <p:ext uri="{BB962C8B-B14F-4D97-AF65-F5344CB8AC3E}">
        <p14:creationId xmlns:p14="http://schemas.microsoft.com/office/powerpoint/2010/main" val="152331611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Course Content</a:t>
            </a:r>
            <a:endParaRPr lang="en-US" dirty="0"/>
          </a:p>
        </p:txBody>
      </p:sp>
      <p:sp>
        <p:nvSpPr>
          <p:cNvPr id="3" name="Content Placeholder 2"/>
          <p:cNvSpPr>
            <a:spLocks noGrp="1"/>
          </p:cNvSpPr>
          <p:nvPr>
            <p:ph sz="quarter" idx="13"/>
          </p:nvPr>
        </p:nvSpPr>
        <p:spPr/>
        <p:txBody>
          <a:bodyPr>
            <a:normAutofit lnSpcReduction="10000"/>
          </a:bodyPr>
          <a:lstStyle/>
          <a:p>
            <a:r>
              <a:rPr lang="en-US" dirty="0"/>
              <a:t>This course is taught chronologically, starting </a:t>
            </a:r>
            <a:r>
              <a:rPr lang="en-US" dirty="0" smtClean="0"/>
              <a:t>with Puritans continuing </a:t>
            </a:r>
            <a:r>
              <a:rPr lang="en-US" dirty="0"/>
              <a:t>through to the speeches and writings of contemporary America. </a:t>
            </a:r>
            <a:endParaRPr lang="en-US" dirty="0" smtClean="0"/>
          </a:p>
          <a:p>
            <a:r>
              <a:rPr lang="en-US" dirty="0" smtClean="0"/>
              <a:t>Students </a:t>
            </a:r>
            <a:r>
              <a:rPr lang="en-US" dirty="0"/>
              <a:t>are challenged to use and practice college readiness skills as they consider the political, philosophical, cultural, and historical assumptions that have influenced American texts and helped direct the course of American thought. </a:t>
            </a:r>
          </a:p>
          <a:p>
            <a:pPr marL="45720" indent="0">
              <a:buNone/>
            </a:pPr>
            <a:endParaRPr lang="en-US" dirty="0"/>
          </a:p>
        </p:txBody>
      </p:sp>
    </p:spTree>
    <p:extLst>
      <p:ext uri="{BB962C8B-B14F-4D97-AF65-F5344CB8AC3E}">
        <p14:creationId xmlns:p14="http://schemas.microsoft.com/office/powerpoint/2010/main" val="6090791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dirty="0" smtClean="0"/>
              <a:t>Junior Portfolio Presentations</a:t>
            </a:r>
            <a:endParaRPr lang="en-US" sz="3600" dirty="0"/>
          </a:p>
        </p:txBody>
      </p:sp>
      <p:sp>
        <p:nvSpPr>
          <p:cNvPr id="3" name="Content Placeholder 2"/>
          <p:cNvSpPr>
            <a:spLocks noGrp="1"/>
          </p:cNvSpPr>
          <p:nvPr>
            <p:ph sz="quarter" idx="13"/>
          </p:nvPr>
        </p:nvSpPr>
        <p:spPr/>
        <p:txBody>
          <a:bodyPr/>
          <a:lstStyle/>
          <a:p>
            <a:r>
              <a:rPr lang="en-US" dirty="0"/>
              <a:t>The UC Personal Statement, along with several other important assignments designed to help students with the school-to-college (or school-to-career) transition are placed in a </a:t>
            </a:r>
            <a:r>
              <a:rPr lang="en-US" b="1" dirty="0"/>
              <a:t>Junior College Readiness </a:t>
            </a:r>
            <a:r>
              <a:rPr lang="en-US" b="1" dirty="0" smtClean="0"/>
              <a:t>Portfolio</a:t>
            </a:r>
          </a:p>
          <a:p>
            <a:r>
              <a:rPr lang="en-US" dirty="0" smtClean="0"/>
              <a:t>Portfolios are </a:t>
            </a:r>
            <a:r>
              <a:rPr lang="en-US" dirty="0"/>
              <a:t>to be presented by the student to his/her parents in a student-led conference held after school or in the evening during second semester.</a:t>
            </a:r>
          </a:p>
          <a:p>
            <a:endParaRPr lang="en-US" dirty="0"/>
          </a:p>
        </p:txBody>
      </p:sp>
    </p:spTree>
    <p:extLst>
      <p:ext uri="{BB962C8B-B14F-4D97-AF65-F5344CB8AC3E}">
        <p14:creationId xmlns:p14="http://schemas.microsoft.com/office/powerpoint/2010/main" val="232222000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4572000"/>
            <a:ext cx="6512511" cy="885632"/>
          </a:xfrm>
        </p:spPr>
        <p:txBody>
          <a:bodyPr/>
          <a:lstStyle/>
          <a:p>
            <a:r>
              <a:rPr lang="en-US" sz="4000" dirty="0" smtClean="0"/>
              <a:t>Class Expectations</a:t>
            </a:r>
            <a:endParaRPr lang="en-US" sz="4000" dirty="0"/>
          </a:p>
        </p:txBody>
      </p:sp>
      <p:sp>
        <p:nvSpPr>
          <p:cNvPr id="3" name="Content Placeholder 2"/>
          <p:cNvSpPr>
            <a:spLocks noGrp="1"/>
          </p:cNvSpPr>
          <p:nvPr>
            <p:ph sz="quarter" idx="13"/>
          </p:nvPr>
        </p:nvSpPr>
        <p:spPr>
          <a:xfrm>
            <a:off x="1143000" y="762000"/>
            <a:ext cx="6400800" cy="3474720"/>
          </a:xfrm>
        </p:spPr>
        <p:txBody>
          <a:bodyPr>
            <a:normAutofit fontScale="92500"/>
          </a:bodyPr>
          <a:lstStyle/>
          <a:p>
            <a:pPr marL="342900" marR="0" lvl="0" indent="-342900">
              <a:lnSpc>
                <a:spcPct val="130000"/>
              </a:lnSpc>
              <a:spcBef>
                <a:spcPts val="0"/>
              </a:spcBef>
              <a:spcAft>
                <a:spcPts val="0"/>
              </a:spcAft>
              <a:buFont typeface="Wingdings"/>
              <a:buChar char=""/>
              <a:tabLst>
                <a:tab pos="457200" algn="l"/>
              </a:tabLst>
            </a:pPr>
            <a:r>
              <a:rPr lang="en-US" sz="1700" dirty="0">
                <a:latin typeface="Century Gothic"/>
                <a:ea typeface="Times New Roman"/>
                <a:cs typeface="Times New Roman"/>
              </a:rPr>
              <a:t>A ½-inch three-ring binder with plenty of notebook paper </a:t>
            </a:r>
            <a:r>
              <a:rPr lang="en-US" sz="1700" dirty="0" smtClean="0">
                <a:latin typeface="Century Gothic"/>
                <a:ea typeface="Times New Roman"/>
                <a:cs typeface="Times New Roman"/>
              </a:rPr>
              <a:t>should be </a:t>
            </a:r>
            <a:r>
              <a:rPr lang="en-US" sz="1700" dirty="0">
                <a:latin typeface="Century Gothic"/>
                <a:ea typeface="Times New Roman"/>
                <a:cs typeface="Times New Roman"/>
              </a:rPr>
              <a:t>brought to class each </a:t>
            </a:r>
            <a:r>
              <a:rPr lang="en-US" sz="1700" dirty="0" smtClean="0">
                <a:latin typeface="Century Gothic"/>
                <a:ea typeface="Times New Roman"/>
                <a:cs typeface="Times New Roman"/>
              </a:rPr>
              <a:t>day</a:t>
            </a:r>
          </a:p>
          <a:p>
            <a:pPr marL="342900" marR="0" lvl="0" indent="-342900">
              <a:lnSpc>
                <a:spcPct val="130000"/>
              </a:lnSpc>
              <a:spcBef>
                <a:spcPts val="0"/>
              </a:spcBef>
              <a:spcAft>
                <a:spcPts val="0"/>
              </a:spcAft>
              <a:buFont typeface="Wingdings"/>
              <a:buChar char=""/>
              <a:tabLst>
                <a:tab pos="457200" algn="l"/>
              </a:tabLst>
            </a:pPr>
            <a:r>
              <a:rPr lang="en-US" sz="1700" dirty="0" smtClean="0">
                <a:latin typeface="Century Gothic"/>
                <a:ea typeface="Times New Roman"/>
                <a:cs typeface="Times New Roman"/>
              </a:rPr>
              <a:t>Each </a:t>
            </a:r>
            <a:r>
              <a:rPr lang="en-US" sz="1700" dirty="0">
                <a:latin typeface="Century Gothic"/>
                <a:ea typeface="Times New Roman"/>
                <a:cs typeface="Times New Roman"/>
              </a:rPr>
              <a:t>student will attend class daily and be prompt.</a:t>
            </a:r>
          </a:p>
          <a:p>
            <a:pPr marL="342900" marR="0" lvl="0" indent="-342900">
              <a:lnSpc>
                <a:spcPct val="130000"/>
              </a:lnSpc>
              <a:spcBef>
                <a:spcPts val="0"/>
              </a:spcBef>
              <a:spcAft>
                <a:spcPts val="0"/>
              </a:spcAft>
              <a:buFont typeface="Wingdings"/>
              <a:buChar char=""/>
              <a:tabLst>
                <a:tab pos="457200" algn="l"/>
              </a:tabLst>
            </a:pPr>
            <a:r>
              <a:rPr lang="en-US" sz="1700" dirty="0">
                <a:latin typeface="Century Gothic"/>
                <a:ea typeface="Times New Roman"/>
                <a:cs typeface="Times New Roman"/>
              </a:rPr>
              <a:t>Each student will TURN OFF all cell phones and other electronic devices.  IPods, MP3 Players and other electronic devices are not permitted in class and will be confiscated.  </a:t>
            </a:r>
          </a:p>
          <a:p>
            <a:pPr marL="342900" marR="0" lvl="0" indent="-342900">
              <a:lnSpc>
                <a:spcPct val="130000"/>
              </a:lnSpc>
              <a:spcBef>
                <a:spcPts val="0"/>
              </a:spcBef>
              <a:spcAft>
                <a:spcPts val="0"/>
              </a:spcAft>
              <a:buFont typeface="Wingdings"/>
              <a:buChar char=""/>
              <a:tabLst>
                <a:tab pos="457200" algn="l"/>
              </a:tabLst>
            </a:pPr>
            <a:r>
              <a:rPr lang="en-US" sz="1700" dirty="0">
                <a:latin typeface="Century Gothic"/>
                <a:ea typeface="Times New Roman"/>
                <a:cs typeface="Times New Roman"/>
              </a:rPr>
              <a:t>Each student will consistently bring materials and be prepared to contribute in a positive manner</a:t>
            </a:r>
            <a:r>
              <a:rPr lang="en-US" sz="1700" dirty="0" smtClean="0">
                <a:latin typeface="Century Gothic"/>
                <a:ea typeface="Times New Roman"/>
                <a:cs typeface="Times New Roman"/>
              </a:rPr>
              <a:t>.</a:t>
            </a:r>
            <a:endParaRPr lang="en-US" sz="1700" dirty="0">
              <a:latin typeface="Century Gothic"/>
              <a:ea typeface="Times New Roman"/>
              <a:cs typeface="Times New Roman"/>
            </a:endParaRPr>
          </a:p>
          <a:p>
            <a:pPr marL="342900" marR="0" lvl="0" indent="-342900">
              <a:lnSpc>
                <a:spcPct val="130000"/>
              </a:lnSpc>
              <a:spcBef>
                <a:spcPts val="0"/>
              </a:spcBef>
              <a:spcAft>
                <a:spcPts val="0"/>
              </a:spcAft>
              <a:buFont typeface="Wingdings"/>
              <a:buChar char=""/>
              <a:tabLst>
                <a:tab pos="457200" algn="l"/>
              </a:tabLst>
            </a:pPr>
            <a:r>
              <a:rPr lang="en-US" sz="1700" dirty="0" smtClean="0">
                <a:latin typeface="Century Gothic"/>
                <a:ea typeface="Times New Roman"/>
                <a:cs typeface="Times New Roman"/>
              </a:rPr>
              <a:t>Each </a:t>
            </a:r>
            <a:r>
              <a:rPr lang="en-US" sz="1700" dirty="0">
                <a:latin typeface="Century Gothic"/>
                <a:ea typeface="Times New Roman"/>
                <a:cs typeface="Times New Roman"/>
              </a:rPr>
              <a:t>student will demonstrate respect toward his/her classmates and teacher at all times.</a:t>
            </a:r>
          </a:p>
          <a:p>
            <a:endParaRPr lang="en-US" dirty="0"/>
          </a:p>
        </p:txBody>
      </p:sp>
    </p:spTree>
    <p:extLst>
      <p:ext uri="{BB962C8B-B14F-4D97-AF65-F5344CB8AC3E}">
        <p14:creationId xmlns:p14="http://schemas.microsoft.com/office/powerpoint/2010/main" val="426725730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4400" dirty="0" smtClean="0">
                <a:solidFill>
                  <a:prstClr val="black">
                    <a:lumMod val="75000"/>
                    <a:lumOff val="25000"/>
                  </a:prstClr>
                </a:solidFill>
                <a:effectLst/>
                <a:latin typeface="Century Gothic"/>
                <a:cs typeface="Times New Roman"/>
              </a:rPr>
              <a:t>Grading</a:t>
            </a:r>
            <a:endParaRPr lang="en-US" dirty="0"/>
          </a:p>
        </p:txBody>
      </p:sp>
      <p:sp>
        <p:nvSpPr>
          <p:cNvPr id="3" name="Content Placeholder 2"/>
          <p:cNvSpPr>
            <a:spLocks noGrp="1"/>
          </p:cNvSpPr>
          <p:nvPr>
            <p:ph sz="quarter" idx="13"/>
          </p:nvPr>
        </p:nvSpPr>
        <p:spPr/>
        <p:txBody>
          <a:bodyPr>
            <a:normAutofit fontScale="92500" lnSpcReduction="10000"/>
          </a:bodyPr>
          <a:lstStyle/>
          <a:p>
            <a:pPr marL="342900" indent="-342900">
              <a:lnSpc>
                <a:spcPct val="130000"/>
              </a:lnSpc>
              <a:spcBef>
                <a:spcPts val="0"/>
              </a:spcBef>
              <a:spcAft>
                <a:spcPts val="0"/>
              </a:spcAft>
            </a:pPr>
            <a:r>
              <a:rPr lang="en-US" sz="2400" dirty="0" smtClean="0">
                <a:latin typeface="Century Gothic"/>
                <a:ea typeface="Times New Roman"/>
                <a:cs typeface="Times New Roman"/>
              </a:rPr>
              <a:t>Formative </a:t>
            </a:r>
            <a:r>
              <a:rPr lang="en-US" sz="2400" dirty="0">
                <a:latin typeface="Century Gothic"/>
                <a:ea typeface="Times New Roman"/>
                <a:cs typeface="Times New Roman"/>
              </a:rPr>
              <a:t>work  </a:t>
            </a:r>
            <a:r>
              <a:rPr lang="en-US" sz="2400" dirty="0" smtClean="0">
                <a:latin typeface="Century Gothic"/>
                <a:ea typeface="Times New Roman"/>
                <a:cs typeface="Times New Roman"/>
              </a:rPr>
              <a:t>30% </a:t>
            </a:r>
            <a:endParaRPr lang="en-US" sz="1400" dirty="0">
              <a:latin typeface="Century Gothic"/>
              <a:ea typeface="Times New Roman"/>
              <a:cs typeface="Times New Roman"/>
            </a:endParaRPr>
          </a:p>
          <a:p>
            <a:pPr marL="0" marR="0" indent="0">
              <a:lnSpc>
                <a:spcPct val="130000"/>
              </a:lnSpc>
              <a:spcBef>
                <a:spcPts val="0"/>
              </a:spcBef>
              <a:spcAft>
                <a:spcPts val="0"/>
              </a:spcAft>
              <a:buNone/>
            </a:pPr>
            <a:r>
              <a:rPr lang="en-US" sz="2400" dirty="0">
                <a:latin typeface="Century Gothic"/>
                <a:ea typeface="Times New Roman"/>
                <a:cs typeface="Times New Roman"/>
              </a:rPr>
              <a:t>	</a:t>
            </a:r>
            <a:r>
              <a:rPr lang="en-US" sz="2400" dirty="0" smtClean="0">
                <a:latin typeface="Century Gothic"/>
                <a:ea typeface="Times New Roman"/>
                <a:cs typeface="Times New Roman"/>
              </a:rPr>
              <a:t>Quizzes and Assessments</a:t>
            </a:r>
          </a:p>
          <a:p>
            <a:pPr marL="0" marR="0" indent="0">
              <a:lnSpc>
                <a:spcPct val="130000"/>
              </a:lnSpc>
              <a:spcBef>
                <a:spcPts val="0"/>
              </a:spcBef>
              <a:spcAft>
                <a:spcPts val="0"/>
              </a:spcAft>
              <a:buNone/>
            </a:pPr>
            <a:r>
              <a:rPr lang="en-US" sz="2400" dirty="0" smtClean="0">
                <a:latin typeface="Century Gothic"/>
                <a:ea typeface="Times New Roman"/>
                <a:cs typeface="Times New Roman"/>
              </a:rPr>
              <a:t>	Homework</a:t>
            </a:r>
            <a:endParaRPr lang="en-US" sz="1400" dirty="0">
              <a:latin typeface="Century Gothic"/>
              <a:ea typeface="Times New Roman"/>
              <a:cs typeface="Times New Roman"/>
            </a:endParaRPr>
          </a:p>
          <a:p>
            <a:pPr marL="0" marR="0" indent="0">
              <a:lnSpc>
                <a:spcPct val="130000"/>
              </a:lnSpc>
              <a:spcBef>
                <a:spcPts val="0"/>
              </a:spcBef>
              <a:spcAft>
                <a:spcPts val="0"/>
              </a:spcAft>
              <a:buNone/>
            </a:pPr>
            <a:r>
              <a:rPr lang="en-US" sz="2400" dirty="0">
                <a:latin typeface="Century Gothic"/>
                <a:ea typeface="Times New Roman"/>
                <a:cs typeface="Times New Roman"/>
              </a:rPr>
              <a:t>	Class work</a:t>
            </a:r>
            <a:endParaRPr lang="en-US" sz="1400" dirty="0">
              <a:latin typeface="Century Gothic"/>
              <a:ea typeface="Times New Roman"/>
              <a:cs typeface="Times New Roman"/>
            </a:endParaRPr>
          </a:p>
          <a:p>
            <a:pPr marL="0" marR="0" indent="0">
              <a:lnSpc>
                <a:spcPct val="130000"/>
              </a:lnSpc>
              <a:spcBef>
                <a:spcPts val="0"/>
              </a:spcBef>
              <a:spcAft>
                <a:spcPts val="0"/>
              </a:spcAft>
              <a:buNone/>
            </a:pPr>
            <a:r>
              <a:rPr lang="en-US" sz="2400" dirty="0">
                <a:latin typeface="Century Gothic"/>
                <a:ea typeface="Times New Roman"/>
                <a:cs typeface="Times New Roman"/>
              </a:rPr>
              <a:t>	</a:t>
            </a:r>
            <a:r>
              <a:rPr lang="en-US" sz="2400" dirty="0" smtClean="0">
                <a:latin typeface="Century Gothic"/>
                <a:ea typeface="Times New Roman"/>
                <a:cs typeface="Times New Roman"/>
              </a:rPr>
              <a:t>Other Assignments</a:t>
            </a:r>
            <a:endParaRPr lang="en-US" sz="1400" dirty="0">
              <a:latin typeface="Century Gothic"/>
              <a:ea typeface="Times New Roman"/>
              <a:cs typeface="Times New Roman"/>
            </a:endParaRPr>
          </a:p>
          <a:p>
            <a:pPr marL="0" marR="0">
              <a:lnSpc>
                <a:spcPct val="130000"/>
              </a:lnSpc>
              <a:spcBef>
                <a:spcPts val="0"/>
              </a:spcBef>
              <a:spcAft>
                <a:spcPts val="0"/>
              </a:spcAft>
            </a:pPr>
            <a:r>
              <a:rPr lang="en-US" sz="2400" dirty="0" smtClean="0">
                <a:latin typeface="Century Gothic"/>
                <a:ea typeface="Times New Roman"/>
                <a:cs typeface="Times New Roman"/>
              </a:rPr>
              <a:t>Independent</a:t>
            </a:r>
            <a:r>
              <a:rPr lang="en-US" sz="2400" dirty="0">
                <a:latin typeface="Century Gothic"/>
                <a:ea typeface="Times New Roman"/>
                <a:cs typeface="Times New Roman"/>
              </a:rPr>
              <a:t> Reading / Vocab  10% </a:t>
            </a:r>
            <a:endParaRPr lang="en-US" sz="2400" dirty="0" smtClean="0">
              <a:latin typeface="Century Gothic"/>
              <a:ea typeface="Times New Roman"/>
              <a:cs typeface="Times New Roman"/>
            </a:endParaRPr>
          </a:p>
          <a:p>
            <a:pPr marL="0" marR="0">
              <a:lnSpc>
                <a:spcPct val="130000"/>
              </a:lnSpc>
              <a:spcBef>
                <a:spcPts val="0"/>
              </a:spcBef>
              <a:spcAft>
                <a:spcPts val="0"/>
              </a:spcAft>
            </a:pPr>
            <a:r>
              <a:rPr lang="en-US" sz="2400" dirty="0" smtClean="0">
                <a:latin typeface="Century Gothic"/>
                <a:ea typeface="Times New Roman"/>
                <a:cs typeface="Times New Roman"/>
              </a:rPr>
              <a:t>End of Course District Exams 10%</a:t>
            </a:r>
            <a:endParaRPr lang="en-US" sz="1400" dirty="0">
              <a:latin typeface="Century Gothic"/>
              <a:ea typeface="Times New Roman"/>
              <a:cs typeface="Times New Roman"/>
            </a:endParaRPr>
          </a:p>
          <a:p>
            <a:pPr marL="0" marR="0">
              <a:lnSpc>
                <a:spcPct val="130000"/>
              </a:lnSpc>
              <a:spcBef>
                <a:spcPts val="0"/>
              </a:spcBef>
              <a:spcAft>
                <a:spcPts val="0"/>
              </a:spcAft>
            </a:pPr>
            <a:r>
              <a:rPr lang="en-US" sz="2400" dirty="0">
                <a:latin typeface="Century Gothic"/>
                <a:ea typeface="Times New Roman"/>
                <a:cs typeface="Times New Roman"/>
              </a:rPr>
              <a:t>Summative Tests  50</a:t>
            </a:r>
            <a:r>
              <a:rPr lang="en-US" sz="2400" dirty="0" smtClean="0">
                <a:latin typeface="Century Gothic"/>
                <a:ea typeface="Times New Roman"/>
                <a:cs typeface="Times New Roman"/>
              </a:rPr>
              <a:t>%</a:t>
            </a:r>
          </a:p>
          <a:p>
            <a:pPr marL="0" marR="0" indent="0">
              <a:lnSpc>
                <a:spcPct val="130000"/>
              </a:lnSpc>
              <a:spcBef>
                <a:spcPts val="0"/>
              </a:spcBef>
              <a:spcAft>
                <a:spcPts val="0"/>
              </a:spcAft>
              <a:buNone/>
            </a:pPr>
            <a:endParaRPr lang="en-US" sz="1400" dirty="0">
              <a:latin typeface="Century Gothic"/>
              <a:ea typeface="Times New Roman"/>
              <a:cs typeface="Times New Roman"/>
            </a:endParaRPr>
          </a:p>
          <a:p>
            <a:endParaRPr lang="en-US" dirty="0"/>
          </a:p>
        </p:txBody>
      </p:sp>
    </p:spTree>
    <p:extLst>
      <p:ext uri="{BB962C8B-B14F-4D97-AF65-F5344CB8AC3E}">
        <p14:creationId xmlns:p14="http://schemas.microsoft.com/office/powerpoint/2010/main" val="111897093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Mastery Model </a:t>
            </a:r>
            <a:endParaRPr lang="en-US" dirty="0"/>
          </a:p>
        </p:txBody>
      </p:sp>
      <p:sp>
        <p:nvSpPr>
          <p:cNvPr id="3" name="Content Placeholder 2"/>
          <p:cNvSpPr>
            <a:spLocks noGrp="1"/>
          </p:cNvSpPr>
          <p:nvPr>
            <p:ph sz="quarter" idx="13"/>
          </p:nvPr>
        </p:nvSpPr>
        <p:spPr/>
        <p:txBody>
          <a:bodyPr>
            <a:normAutofit fontScale="85000" lnSpcReduction="20000"/>
          </a:bodyPr>
          <a:lstStyle/>
          <a:p>
            <a:pPr marL="0" marR="0" indent="457200">
              <a:lnSpc>
                <a:spcPct val="130000"/>
              </a:lnSpc>
              <a:spcBef>
                <a:spcPts val="0"/>
              </a:spcBef>
              <a:spcAft>
                <a:spcPts val="0"/>
              </a:spcAft>
            </a:pPr>
            <a:r>
              <a:rPr lang="en-US" sz="2400" dirty="0">
                <a:latin typeface="Century Gothic"/>
                <a:ea typeface="Times New Roman"/>
                <a:cs typeface="Times New Roman"/>
              </a:rPr>
              <a:t>Students may retake </a:t>
            </a:r>
            <a:r>
              <a:rPr lang="en-US" sz="2400" b="1" dirty="0" smtClean="0">
                <a:latin typeface="Century Gothic"/>
                <a:ea typeface="Times New Roman"/>
                <a:cs typeface="Times New Roman"/>
              </a:rPr>
              <a:t>one</a:t>
            </a:r>
            <a:r>
              <a:rPr lang="en-US" sz="2400" dirty="0" smtClean="0">
                <a:latin typeface="Century Gothic"/>
                <a:ea typeface="Times New Roman"/>
                <a:cs typeface="Times New Roman"/>
              </a:rPr>
              <a:t> </a:t>
            </a:r>
            <a:r>
              <a:rPr lang="en-US" sz="2400" b="1" dirty="0" smtClean="0">
                <a:latin typeface="Century Gothic"/>
                <a:ea typeface="Times New Roman"/>
                <a:cs typeface="Times New Roman"/>
              </a:rPr>
              <a:t>summative </a:t>
            </a:r>
            <a:r>
              <a:rPr lang="en-US" sz="2400" b="1" dirty="0">
                <a:latin typeface="Century Gothic"/>
                <a:ea typeface="Times New Roman"/>
                <a:cs typeface="Times New Roman"/>
              </a:rPr>
              <a:t>assessment</a:t>
            </a:r>
            <a:r>
              <a:rPr lang="en-US" sz="2400" dirty="0">
                <a:latin typeface="Century Gothic"/>
                <a:ea typeface="Times New Roman"/>
                <a:cs typeface="Times New Roman"/>
              </a:rPr>
              <a:t> per grading </a:t>
            </a:r>
            <a:r>
              <a:rPr lang="en-US" sz="2400" dirty="0" smtClean="0">
                <a:latin typeface="Century Gothic"/>
                <a:ea typeface="Times New Roman"/>
                <a:cs typeface="Times New Roman"/>
              </a:rPr>
              <a:t>period</a:t>
            </a:r>
            <a:r>
              <a:rPr lang="en-US" sz="2400" dirty="0">
                <a:latin typeface="Century Gothic"/>
                <a:ea typeface="Times New Roman"/>
                <a:cs typeface="Times New Roman"/>
              </a:rPr>
              <a:t> </a:t>
            </a:r>
            <a:r>
              <a:rPr lang="en-US" sz="2400" dirty="0" smtClean="0">
                <a:latin typeface="Century Gothic"/>
                <a:ea typeface="Times New Roman"/>
                <a:cs typeface="Times New Roman"/>
              </a:rPr>
              <a:t>(every six weeks)</a:t>
            </a:r>
          </a:p>
          <a:p>
            <a:pPr marL="0" marR="0" indent="457200">
              <a:lnSpc>
                <a:spcPct val="130000"/>
              </a:lnSpc>
              <a:spcBef>
                <a:spcPts val="0"/>
              </a:spcBef>
              <a:spcAft>
                <a:spcPts val="0"/>
              </a:spcAft>
            </a:pPr>
            <a:r>
              <a:rPr lang="en-US" sz="2400" dirty="0" smtClean="0">
                <a:latin typeface="Century Gothic"/>
                <a:ea typeface="Times New Roman"/>
                <a:cs typeface="Times New Roman"/>
              </a:rPr>
              <a:t>In </a:t>
            </a:r>
            <a:r>
              <a:rPr lang="en-US" sz="2400" dirty="0">
                <a:latin typeface="Century Gothic"/>
                <a:ea typeface="Times New Roman"/>
                <a:cs typeface="Times New Roman"/>
              </a:rPr>
              <a:t>11</a:t>
            </a:r>
            <a:r>
              <a:rPr lang="en-US" sz="2400" baseline="30000" dirty="0">
                <a:latin typeface="Century Gothic"/>
                <a:ea typeface="Times New Roman"/>
                <a:cs typeface="Times New Roman"/>
              </a:rPr>
              <a:t>th</a:t>
            </a:r>
            <a:r>
              <a:rPr lang="en-US" sz="2400" dirty="0">
                <a:latin typeface="Century Gothic"/>
                <a:ea typeface="Times New Roman"/>
                <a:cs typeface="Times New Roman"/>
              </a:rPr>
              <a:t> grade, students may no longer retake formative assessments. </a:t>
            </a:r>
            <a:endParaRPr lang="en-US" sz="1400" dirty="0">
              <a:latin typeface="Century Gothic"/>
              <a:ea typeface="Times New Roman"/>
              <a:cs typeface="Times New Roman"/>
            </a:endParaRPr>
          </a:p>
          <a:p>
            <a:pPr marL="0" marR="0" indent="457200">
              <a:lnSpc>
                <a:spcPct val="130000"/>
              </a:lnSpc>
              <a:spcBef>
                <a:spcPts val="0"/>
              </a:spcBef>
              <a:spcAft>
                <a:spcPts val="0"/>
              </a:spcAft>
            </a:pPr>
            <a:r>
              <a:rPr lang="en-US" sz="2400" dirty="0">
                <a:latin typeface="Century Gothic"/>
                <a:ea typeface="Times New Roman"/>
                <a:cs typeface="Times New Roman"/>
              </a:rPr>
              <a:t>Students will be required to complete all homework and attend </a:t>
            </a:r>
            <a:r>
              <a:rPr lang="en-US" sz="2400" dirty="0" smtClean="0">
                <a:latin typeface="Century Gothic"/>
                <a:ea typeface="Times New Roman"/>
                <a:cs typeface="Times New Roman"/>
              </a:rPr>
              <a:t>tutorial prior </a:t>
            </a:r>
            <a:r>
              <a:rPr lang="en-US" sz="2400" dirty="0">
                <a:latin typeface="Century Gothic"/>
                <a:ea typeface="Times New Roman"/>
                <a:cs typeface="Times New Roman"/>
              </a:rPr>
              <a:t>to retaking a summative test. Students must complete the retake on a specified date established by the teacher, usually within two weeks of the original assessment.  </a:t>
            </a:r>
            <a:endParaRPr lang="en-US" sz="1400" dirty="0">
              <a:latin typeface="Century Gothic"/>
              <a:ea typeface="Times New Roman"/>
              <a:cs typeface="Times New Roman"/>
            </a:endParaRPr>
          </a:p>
          <a:p>
            <a:endParaRPr lang="en-US" dirty="0"/>
          </a:p>
        </p:txBody>
      </p:sp>
    </p:spTree>
    <p:extLst>
      <p:ext uri="{BB962C8B-B14F-4D97-AF65-F5344CB8AC3E}">
        <p14:creationId xmlns:p14="http://schemas.microsoft.com/office/powerpoint/2010/main" val="4262091442"/>
      </p:ext>
    </p:extLst>
  </p:cSld>
  <p:clrMapOvr>
    <a:masterClrMapping/>
  </p:clrMapOvr>
  <p:timing>
    <p:tnLst>
      <p:par>
        <p:cTn id="1" dur="indefinite" restart="never" nodeType="tmRoot"/>
      </p:par>
    </p:tnLst>
  </p:timing>
</p:sld>
</file>

<file path=ppt/theme/theme1.xml><?xml version="1.0" encoding="utf-8"?>
<a:theme xmlns:a="http://schemas.openxmlformats.org/drawingml/2006/main" name="Slipstream">
  <a:themeElements>
    <a:clrScheme name="Slipstream">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Slipstream">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lipstream">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Slipstream</Template>
  <TotalTime>244</TotalTime>
  <Words>366</Words>
  <Application>Microsoft Office PowerPoint</Application>
  <PresentationFormat>On-screen Show (4:3)</PresentationFormat>
  <Paragraphs>39</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Slipstream</vt:lpstr>
      <vt:lpstr>English 11  </vt:lpstr>
      <vt:lpstr>Class Website</vt:lpstr>
      <vt:lpstr>Purpose of English 11</vt:lpstr>
      <vt:lpstr>Purpose of English 11</vt:lpstr>
      <vt:lpstr>Course Content</vt:lpstr>
      <vt:lpstr>Junior Portfolio Presentations</vt:lpstr>
      <vt:lpstr>Class Expectations</vt:lpstr>
      <vt:lpstr>Grading</vt:lpstr>
      <vt:lpstr>Mastery Model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English 11</dc:title>
  <dc:creator>Michelle CC</dc:creator>
  <cp:lastModifiedBy>Michelle Clark-Cadwell</cp:lastModifiedBy>
  <cp:revision>11</cp:revision>
  <dcterms:created xsi:type="dcterms:W3CDTF">2013-08-22T20:45:06Z</dcterms:created>
  <dcterms:modified xsi:type="dcterms:W3CDTF">2015-08-20T16:59:28Z</dcterms:modified>
</cp:coreProperties>
</file>

<file path=docProps/thumbnail.jpeg>
</file>